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  <p:sldId id="265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601" autoAdjust="0"/>
  </p:normalViewPr>
  <p:slideViewPr>
    <p:cSldViewPr>
      <p:cViewPr varScale="1">
        <p:scale>
          <a:sx n="86" d="100"/>
          <a:sy n="86" d="100"/>
        </p:scale>
        <p:origin x="133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251-46D0-47AE-BBC1-203FF3285EB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EAD4-485D-440E-9969-F2AA96A1F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251-46D0-47AE-BBC1-203FF3285EB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EAD4-485D-440E-9969-F2AA96A1F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251-46D0-47AE-BBC1-203FF3285EB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EAD4-485D-440E-9969-F2AA96A1F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251-46D0-47AE-BBC1-203FF3285EB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EAD4-485D-440E-9969-F2AA96A1F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251-46D0-47AE-BBC1-203FF3285EB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EAD4-485D-440E-9969-F2AA96A1F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251-46D0-47AE-BBC1-203FF3285EB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EAD4-485D-440E-9969-F2AA96A1F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251-46D0-47AE-BBC1-203FF3285EB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EAD4-485D-440E-9969-F2AA96A1F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251-46D0-47AE-BBC1-203FF3285EB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EAD4-485D-440E-9969-F2AA96A1F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251-46D0-47AE-BBC1-203FF3285EB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EAD4-485D-440E-9969-F2AA96A1F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251-46D0-47AE-BBC1-203FF3285EB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EAD4-485D-440E-9969-F2AA96A1FF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251-46D0-47AE-BBC1-203FF3285EB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B4EAD4-485D-440E-9969-F2AA96A1FF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0B4EAD4-485D-440E-9969-F2AA96A1FF9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1421251-46D0-47AE-BBC1-203FF3285EBF}" type="datetimeFigureOut">
              <a:rPr lang="en-US" smtClean="0"/>
              <a:t>11/27/2017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CERC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</a:t>
            </a:r>
            <a:r>
              <a:rPr lang="en-US" dirty="0" smtClean="0"/>
              <a:t>laim	</a:t>
            </a:r>
            <a:r>
              <a:rPr lang="en-US" b="1" dirty="0" smtClean="0"/>
              <a:t>E</a:t>
            </a:r>
            <a:r>
              <a:rPr lang="en-US" dirty="0" smtClean="0"/>
              <a:t>vidence    </a:t>
            </a:r>
            <a:r>
              <a:rPr lang="en-US" b="1" dirty="0" smtClean="0"/>
              <a:t>R</a:t>
            </a:r>
            <a:r>
              <a:rPr lang="en-US" dirty="0" smtClean="0"/>
              <a:t>eason    </a:t>
            </a:r>
            <a:r>
              <a:rPr lang="en-US" b="1" dirty="0" smtClean="0"/>
              <a:t>C</a:t>
            </a:r>
            <a:r>
              <a:rPr lang="en-US" dirty="0" smtClean="0"/>
              <a:t>onclusion</a:t>
            </a:r>
          </a:p>
          <a:p>
            <a:r>
              <a:rPr lang="en-US" dirty="0"/>
              <a:t>	</a:t>
            </a:r>
            <a:r>
              <a:rPr lang="en-US" dirty="0" smtClean="0"/>
              <a:t>	~OR~</a:t>
            </a:r>
          </a:p>
          <a:p>
            <a:r>
              <a:rPr lang="en-US" b="1" dirty="0" smtClean="0"/>
              <a:t>C</a:t>
            </a:r>
            <a:r>
              <a:rPr lang="en-US" dirty="0" smtClean="0"/>
              <a:t>rocodiles </a:t>
            </a:r>
            <a:r>
              <a:rPr lang="en-US" b="1" dirty="0" smtClean="0"/>
              <a:t>E</a:t>
            </a:r>
            <a:r>
              <a:rPr lang="en-US" dirty="0" smtClean="0"/>
              <a:t>at  </a:t>
            </a:r>
            <a:r>
              <a:rPr lang="en-US" b="1" dirty="0" smtClean="0"/>
              <a:t>R</a:t>
            </a:r>
            <a:r>
              <a:rPr lang="en-US" dirty="0" smtClean="0"/>
              <a:t>ude </a:t>
            </a:r>
            <a:r>
              <a:rPr lang="en-US" b="1" dirty="0" smtClean="0"/>
              <a:t>C</a:t>
            </a:r>
            <a:r>
              <a:rPr lang="en-US" dirty="0" smtClean="0"/>
              <a:t>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6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SETS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86200"/>
            <a:ext cx="7620000" cy="2667000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/>
              <a:t>EXAMPLES:</a:t>
            </a:r>
          </a:p>
          <a:p>
            <a:pPr marL="114300" indent="0">
              <a:buNone/>
            </a:pPr>
            <a:r>
              <a:rPr lang="en-US" dirty="0"/>
              <a:t>First….Second….Third…		First….Another….Next</a:t>
            </a:r>
          </a:p>
          <a:p>
            <a:pPr marL="114300" indent="0">
              <a:buNone/>
            </a:pPr>
            <a:r>
              <a:rPr lang="en-US" dirty="0"/>
              <a:t>One….Another….Finally….	One….Then….Another</a:t>
            </a:r>
          </a:p>
          <a:p>
            <a:pPr marL="114300" indent="0">
              <a:buNone/>
            </a:pPr>
            <a:r>
              <a:rPr lang="en-US" dirty="0"/>
              <a:t>First…In addition….Equally important….</a:t>
            </a:r>
          </a:p>
          <a:p>
            <a:pPr marL="114300" indent="0">
              <a:buNone/>
            </a:pPr>
            <a:r>
              <a:rPr lang="en-US" dirty="0"/>
              <a:t>To start….Furthermore….Additionally….Lastly….</a:t>
            </a:r>
          </a:p>
          <a:p>
            <a:pPr marL="114300" indent="0">
              <a:buNone/>
            </a:pPr>
            <a:r>
              <a:rPr lang="en-US" dirty="0"/>
              <a:t>In the first place….After that….Later on….At last….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447800"/>
            <a:ext cx="6477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MANY PARAGRAPHS USE TRANSITION WORD SETS THAT HELP THE PARAGRAPH FLOW MORE SMOOTHLY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623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16011896" cy="29824780"/>
          </a:xfrm>
        </p:spPr>
        <p:txBody>
          <a:bodyPr/>
          <a:lstStyle/>
          <a:p>
            <a:r>
              <a:rPr lang="en-US" dirty="0" smtClean="0"/>
              <a:t>It is the TOPIC SENTENCE</a:t>
            </a:r>
          </a:p>
          <a:p>
            <a:r>
              <a:rPr lang="en-US" dirty="0"/>
              <a:t>It introduces the main idea of the paragraph.</a:t>
            </a:r>
          </a:p>
          <a:p>
            <a:r>
              <a:rPr lang="en-US" dirty="0"/>
              <a:t>It states your </a:t>
            </a:r>
            <a:r>
              <a:rPr lang="en-US" dirty="0" smtClean="0"/>
              <a:t>position/belief.</a:t>
            </a:r>
            <a:endParaRPr lang="en-US" dirty="0"/>
          </a:p>
          <a:p>
            <a:pPr lvl="1"/>
            <a:r>
              <a:rPr lang="en-US" dirty="0" smtClean="0"/>
              <a:t>It is the FIRST or SECOND sentence of a paragraph.</a:t>
            </a:r>
          </a:p>
          <a:p>
            <a:pPr lvl="1"/>
            <a:r>
              <a:rPr lang="en-US" dirty="0" smtClean="0"/>
              <a:t>A great lead to capture the reader’s interest can and should come </a:t>
            </a:r>
          </a:p>
          <a:p>
            <a:pPr marL="114300" indent="0">
              <a:buNone/>
            </a:pPr>
            <a:r>
              <a:rPr lang="en-US" dirty="0"/>
              <a:t>  </a:t>
            </a:r>
            <a:r>
              <a:rPr lang="en-US" dirty="0" smtClean="0"/>
              <a:t>      first.</a:t>
            </a:r>
          </a:p>
        </p:txBody>
      </p:sp>
      <p:pic>
        <p:nvPicPr>
          <p:cNvPr id="1027" name="Picture 3" descr="C:\Documents and Settings\srennick\Local Settings\Temporary Internet Files\Content.IE5\EUE22LXM\MC9003264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201" y="3429000"/>
            <a:ext cx="4626137" cy="243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1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505200"/>
            <a:ext cx="3048000" cy="31726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2590800"/>
            <a:ext cx="7620000" cy="2286000"/>
          </a:xfrm>
        </p:spPr>
        <p:txBody>
          <a:bodyPr/>
          <a:lstStyle/>
          <a:p>
            <a:r>
              <a:rPr lang="en-US" dirty="0" smtClean="0"/>
              <a:t>You must provide at least </a:t>
            </a:r>
            <a:r>
              <a:rPr lang="en-US" dirty="0" smtClean="0"/>
              <a:t>3 </a:t>
            </a:r>
            <a:r>
              <a:rPr lang="en-US" dirty="0" smtClean="0"/>
              <a:t>examples of evidence.</a:t>
            </a:r>
          </a:p>
          <a:p>
            <a:pPr lvl="1"/>
            <a:r>
              <a:rPr lang="en-US" dirty="0" smtClean="0"/>
              <a:t>It begins to form the body of the paragraph.</a:t>
            </a:r>
          </a:p>
          <a:p>
            <a:pPr lvl="1"/>
            <a:r>
              <a:rPr lang="en-US" dirty="0" smtClean="0"/>
              <a:t>It supports the claim</a:t>
            </a:r>
          </a:p>
          <a:p>
            <a:pPr lvl="1"/>
            <a:r>
              <a:rPr lang="en-US" dirty="0" smtClean="0"/>
              <a:t>It is support </a:t>
            </a:r>
            <a:r>
              <a:rPr lang="en-US" u="sng" dirty="0" smtClean="0"/>
              <a:t>from your text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pic>
        <p:nvPicPr>
          <p:cNvPr id="5" name="crnchw02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030963" y="381000"/>
            <a:ext cx="609600" cy="609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1420501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Evidence </a:t>
            </a:r>
            <a:r>
              <a:rPr lang="en-US" i="1" dirty="0" smtClean="0"/>
              <a:t>supports </a:t>
            </a:r>
            <a:r>
              <a:rPr lang="en-US" i="1" dirty="0"/>
              <a:t>your argument and helps it gain strength. Evidence can be any sort of information that supports claims that the writer makes.</a:t>
            </a:r>
          </a:p>
        </p:txBody>
      </p:sp>
    </p:spTree>
    <p:extLst>
      <p:ext uri="{BB962C8B-B14F-4D97-AF65-F5344CB8AC3E}">
        <p14:creationId xmlns:p14="http://schemas.microsoft.com/office/powerpoint/2010/main" val="1958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5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7620000" cy="3429000"/>
          </a:xfrm>
        </p:spPr>
        <p:txBody>
          <a:bodyPr/>
          <a:lstStyle/>
          <a:p>
            <a:r>
              <a:rPr lang="en-US" dirty="0" smtClean="0"/>
              <a:t>Elaboration Sentence #1</a:t>
            </a:r>
          </a:p>
          <a:p>
            <a:pPr lvl="1"/>
            <a:r>
              <a:rPr lang="en-US" dirty="0" smtClean="0"/>
              <a:t>This explains your evidence.</a:t>
            </a:r>
          </a:p>
          <a:p>
            <a:pPr lvl="1"/>
            <a:r>
              <a:rPr lang="en-US" dirty="0" smtClean="0"/>
              <a:t>This sentence is from your head (the reasoning part).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419600"/>
            <a:ext cx="3086100" cy="202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55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 Sentence #2</a:t>
            </a:r>
          </a:p>
          <a:p>
            <a:pPr lvl="1"/>
            <a:r>
              <a:rPr lang="en-US" dirty="0" smtClean="0"/>
              <a:t>Another piece of evidence which forms the body of the paragraph.</a:t>
            </a:r>
          </a:p>
          <a:p>
            <a:pPr lvl="1"/>
            <a:r>
              <a:rPr lang="en-US" dirty="0" smtClean="0"/>
              <a:t>It supports the claim</a:t>
            </a:r>
          </a:p>
          <a:p>
            <a:pPr lvl="1"/>
            <a:r>
              <a:rPr lang="en-US" dirty="0" smtClean="0"/>
              <a:t>It is support </a:t>
            </a:r>
            <a:r>
              <a:rPr lang="en-US" u="sng" dirty="0" smtClean="0"/>
              <a:t>from your text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505200"/>
            <a:ext cx="2333625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91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Elaboration Sentence #2</a:t>
            </a:r>
          </a:p>
          <a:p>
            <a:pPr lvl="1"/>
            <a:r>
              <a:rPr lang="en-US" dirty="0" smtClean="0"/>
              <a:t>This explains your evidence.</a:t>
            </a:r>
          </a:p>
          <a:p>
            <a:pPr lvl="1"/>
            <a:r>
              <a:rPr lang="en-US" dirty="0" smtClean="0"/>
              <a:t>This sentence is from your head (the reasoning part).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581400"/>
            <a:ext cx="4191000" cy="251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72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 Sentence #3</a:t>
            </a:r>
          </a:p>
          <a:p>
            <a:pPr lvl="1"/>
            <a:r>
              <a:rPr lang="en-US" dirty="0" smtClean="0"/>
              <a:t>The last </a:t>
            </a:r>
            <a:r>
              <a:rPr lang="en-US" dirty="0"/>
              <a:t>piece of evidence which forms the body of the paragraph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supports the claim</a:t>
            </a:r>
          </a:p>
          <a:p>
            <a:pPr lvl="1"/>
            <a:r>
              <a:rPr lang="en-US" dirty="0" smtClean="0"/>
              <a:t>It is support </a:t>
            </a:r>
            <a:r>
              <a:rPr lang="en-US" u="sng" dirty="0" smtClean="0"/>
              <a:t>from your text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505200"/>
            <a:ext cx="3733800" cy="286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42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Elaboration Sentence #3</a:t>
            </a:r>
          </a:p>
          <a:p>
            <a:pPr lvl="1"/>
            <a:r>
              <a:rPr lang="en-US" dirty="0" smtClean="0"/>
              <a:t>This explains your evidence.</a:t>
            </a:r>
          </a:p>
          <a:p>
            <a:pPr lvl="1"/>
            <a:r>
              <a:rPr lang="en-US" dirty="0" smtClean="0"/>
              <a:t>This sentence is from your head (the reasoning part).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505200"/>
            <a:ext cx="19812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3657600"/>
            <a:ext cx="8046387" cy="1828800"/>
          </a:xfrm>
        </p:spPr>
        <p:txBody>
          <a:bodyPr/>
          <a:lstStyle/>
          <a:p>
            <a:pPr marL="114300" indent="0">
              <a:buNone/>
            </a:pPr>
            <a:endParaRPr lang="en-US" dirty="0"/>
          </a:p>
          <a:p>
            <a:r>
              <a:rPr lang="en-US" sz="2400" dirty="0" smtClean="0"/>
              <a:t>It is the LAST sentence of the paragraph.</a:t>
            </a:r>
          </a:p>
          <a:p>
            <a:r>
              <a:rPr lang="en-US" sz="2400" dirty="0" smtClean="0"/>
              <a:t>It restates the Main Idea of the Claim using different words.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951335"/>
            <a:ext cx="2636187" cy="17542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1371600"/>
            <a:ext cx="7086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</a:t>
            </a:r>
            <a:r>
              <a:rPr lang="en-US" sz="2800" b="1" dirty="0" smtClean="0"/>
              <a:t>CERC </a:t>
            </a:r>
            <a:r>
              <a:rPr lang="en-US" sz="2800" dirty="0" smtClean="0"/>
              <a:t>should end with a summary of </a:t>
            </a:r>
            <a:r>
              <a:rPr lang="en-US" sz="2800" dirty="0"/>
              <a:t>the most essential details of the </a:t>
            </a:r>
            <a:r>
              <a:rPr lang="en-US" sz="2800" dirty="0" smtClean="0"/>
              <a:t>claim and evidence.  It affirms </a:t>
            </a:r>
            <a:r>
              <a:rPr lang="en-US" sz="2800" dirty="0"/>
              <a:t>once again what the reader is to believe or do. You might want to conclude with a question, a prediction, a recommendation, or a quotation. </a:t>
            </a:r>
          </a:p>
        </p:txBody>
      </p:sp>
    </p:spTree>
    <p:extLst>
      <p:ext uri="{BB962C8B-B14F-4D97-AF65-F5344CB8AC3E}">
        <p14:creationId xmlns:p14="http://schemas.microsoft.com/office/powerpoint/2010/main" val="341374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</TotalTime>
  <Words>320</Words>
  <Application>Microsoft Office PowerPoint</Application>
  <PresentationFormat>On-screen Show (4:3)</PresentationFormat>
  <Paragraphs>52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Adjacency</vt:lpstr>
      <vt:lpstr>CERC</vt:lpstr>
      <vt:lpstr>CLAIM </vt:lpstr>
      <vt:lpstr>EVIDENCE</vt:lpstr>
      <vt:lpstr>REASON</vt:lpstr>
      <vt:lpstr>EVIDENCE</vt:lpstr>
      <vt:lpstr>REASON</vt:lpstr>
      <vt:lpstr>EVIDENCE</vt:lpstr>
      <vt:lpstr>REASON</vt:lpstr>
      <vt:lpstr>CONCLUSION</vt:lpstr>
      <vt:lpstr>TRANSITION SETS </vt:lpstr>
    </vt:vector>
  </TitlesOfParts>
  <Company>Rochester Community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CERC</dc:title>
  <dc:creator>Rochester Community Schools</dc:creator>
  <cp:lastModifiedBy>Barnowsky, Laura</cp:lastModifiedBy>
  <cp:revision>23</cp:revision>
  <dcterms:created xsi:type="dcterms:W3CDTF">2012-09-18T16:28:14Z</dcterms:created>
  <dcterms:modified xsi:type="dcterms:W3CDTF">2017-11-27T19:24:08Z</dcterms:modified>
</cp:coreProperties>
</file>